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handoutMasterIdLst>
    <p:handoutMasterId r:id="rId7"/>
  </p:handoutMasterIdLst>
  <p:sldIdLst>
    <p:sldId id="263" r:id="rId2"/>
    <p:sldId id="257" r:id="rId3"/>
    <p:sldId id="259" r:id="rId4"/>
    <p:sldId id="264" r:id="rId5"/>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1230"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B1C76E-490D-7172-7F5A-DF8C136D6667}"/>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CE5808E5-453E-8114-0CE2-4B9E0706B3B8}"/>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7/31/2022 pm</a:t>
            </a:r>
          </a:p>
        </p:txBody>
      </p:sp>
      <p:sp>
        <p:nvSpPr>
          <p:cNvPr id="4" name="Footer Placeholder 3">
            <a:extLst>
              <a:ext uri="{FF2B5EF4-FFF2-40B4-BE49-F238E27FC236}">
                <a16:creationId xmlns:a16="http://schemas.microsoft.com/office/drawing/2014/main" id="{FBFA899D-628C-9C52-69B2-D4DD38A33FFD}"/>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A9B23ED3-7106-E893-1774-F541AF09B449}"/>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51CE8310-E83C-4997-A17E-E0849BE8FDA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233072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7/31/2022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6C9AB5D0-CB14-4E9F-BAE8-A0915DBFE9B6}" type="slidenum">
              <a:rPr lang="en-US" smtClean="0"/>
              <a:t>‹#›</a:t>
            </a:fld>
            <a:endParaRPr lang="en-US"/>
          </a:p>
        </p:txBody>
      </p:sp>
    </p:spTree>
    <p:extLst>
      <p:ext uri="{BB962C8B-B14F-4D97-AF65-F5344CB8AC3E}">
        <p14:creationId xmlns:p14="http://schemas.microsoft.com/office/powerpoint/2010/main" val="13615189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06967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81141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42992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33697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48135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17235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33834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8353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31962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97375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32312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C0E67A-404B-4AB3-A4A8-C043B5D136D3}" type="datetimeFigureOut">
              <a:rPr lang="en-US" smtClean="0">
                <a:solidFill>
                  <a:prstClr val="black">
                    <a:tint val="75000"/>
                  </a:prstClr>
                </a:solidFill>
              </a:rPr>
              <a:pPr/>
              <a:t>7/30/2022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67081-4D09-40E7-B28F-CD02F20364E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95268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Rectangle 1"/>
          <p:cNvSpPr/>
          <p:nvPr/>
        </p:nvSpPr>
        <p:spPr>
          <a:xfrm>
            <a:off x="3505200" y="0"/>
            <a:ext cx="5529719" cy="830997"/>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uLnTx/>
                <a:uFillTx/>
                <a:latin typeface="Engravers MT" panose="02090707080505020304" pitchFamily="18" charset="0"/>
                <a:ea typeface="+mn-ea"/>
                <a:cs typeface="+mn-cs"/>
              </a:rPr>
              <a:t>Invitations</a:t>
            </a:r>
          </a:p>
        </p:txBody>
      </p:sp>
      <p:sp>
        <p:nvSpPr>
          <p:cNvPr id="9" name="Rectangle 8"/>
          <p:cNvSpPr/>
          <p:nvPr/>
        </p:nvSpPr>
        <p:spPr>
          <a:xfrm>
            <a:off x="186864" y="2819400"/>
            <a:ext cx="3775394"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0">
                  <a:solidFill>
                    <a:srgbClr val="7030A0"/>
                  </a:solidFill>
                </a:ln>
                <a:solidFill>
                  <a:sysClr val="windowText" lastClr="000000"/>
                </a:solidFill>
                <a:effectLst>
                  <a:reflection blurRad="12700" stA="50000" endPos="50000" dist="5000" dir="5400000" sy="-100000" rotWithShape="0"/>
                </a:effectLst>
                <a:uLnTx/>
                <a:uFillTx/>
                <a:latin typeface="Monotype Corsiva" panose="03010101010201010101" pitchFamily="66" charset="0"/>
                <a:ea typeface="+mn-ea"/>
                <a:cs typeface="+mn-cs"/>
              </a:rPr>
              <a:t>God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0">
                  <a:solidFill>
                    <a:srgbClr val="7030A0"/>
                  </a:solidFill>
                </a:ln>
                <a:solidFill>
                  <a:sysClr val="windowText" lastClr="000000"/>
                </a:solidFill>
                <a:effectLst>
                  <a:reflection blurRad="12700" stA="50000" endPos="50000" dist="5000" dir="5400000" sy="-100000" rotWithShape="0"/>
                </a:effectLst>
                <a:uLnTx/>
                <a:uFillTx/>
                <a:latin typeface="Monotype Corsiva" panose="03010101010201010101" pitchFamily="66" charset="0"/>
                <a:ea typeface="+mn-ea"/>
                <a:cs typeface="+mn-cs"/>
              </a:rPr>
              <a:t>Calling Yet …</a:t>
            </a:r>
          </a:p>
        </p:txBody>
      </p:sp>
    </p:spTree>
    <p:extLst>
      <p:ext uri="{BB962C8B-B14F-4D97-AF65-F5344CB8AC3E}">
        <p14:creationId xmlns:p14="http://schemas.microsoft.com/office/powerpoint/2010/main" val="16157551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0" fill="hold"/>
                                        <p:tgtEl>
                                          <p:spTgt spid="9"/>
                                        </p:tgtEl>
                                        <p:attrNameLst>
                                          <p:attrName>ppt_w</p:attrName>
                                        </p:attrNameLst>
                                      </p:cBhvr>
                                      <p:tavLst>
                                        <p:tav tm="0">
                                          <p:val>
                                            <p:fltVal val="0"/>
                                          </p:val>
                                        </p:tav>
                                        <p:tav tm="100000">
                                          <p:val>
                                            <p:strVal val="#ppt_w"/>
                                          </p:val>
                                        </p:tav>
                                      </p:tavLst>
                                    </p:anim>
                                    <p:anim calcmode="lin" valueType="num">
                                      <p:cBhvr>
                                        <p:cTn id="8" dur="5000" fill="hold"/>
                                        <p:tgtEl>
                                          <p:spTgt spid="9"/>
                                        </p:tgtEl>
                                        <p:attrNameLst>
                                          <p:attrName>ppt_h</p:attrName>
                                        </p:attrNameLst>
                                      </p:cBhvr>
                                      <p:tavLst>
                                        <p:tav tm="0">
                                          <p:val>
                                            <p:fltVal val="0"/>
                                          </p:val>
                                        </p:tav>
                                        <p:tav tm="100000">
                                          <p:val>
                                            <p:strVal val="#ppt_h"/>
                                          </p:val>
                                        </p:tav>
                                      </p:tavLst>
                                    </p:anim>
                                    <p:animEffect transition="in" filter="fade">
                                      <p:cBhvr>
                                        <p:cTn id="9" dur="5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l="1" r="315" b="25216"/>
          <a:stretch/>
        </p:blipFill>
        <p:spPr>
          <a:xfrm>
            <a:off x="0" y="0"/>
            <a:ext cx="9161646" cy="6873240"/>
          </a:xfrm>
          <a:prstGeom prst="rect">
            <a:avLst/>
          </a:prstGeom>
        </p:spPr>
      </p:pic>
    </p:spTree>
    <p:extLst>
      <p:ext uri="{BB962C8B-B14F-4D97-AF65-F5344CB8AC3E}">
        <p14:creationId xmlns:p14="http://schemas.microsoft.com/office/powerpoint/2010/main" val="340371669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Rectangle 1"/>
          <p:cNvSpPr/>
          <p:nvPr/>
        </p:nvSpPr>
        <p:spPr>
          <a:xfrm>
            <a:off x="3505200" y="0"/>
            <a:ext cx="5529719" cy="830997"/>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uLnTx/>
                <a:uFillTx/>
                <a:latin typeface="Engravers MT" panose="02090707080505020304" pitchFamily="18" charset="0"/>
                <a:ea typeface="+mn-ea"/>
                <a:cs typeface="+mn-cs"/>
              </a:rPr>
              <a:t>Invitations</a:t>
            </a:r>
          </a:p>
        </p:txBody>
      </p:sp>
      <p:sp>
        <p:nvSpPr>
          <p:cNvPr id="3" name="TextBox 2"/>
          <p:cNvSpPr txBox="1"/>
          <p:nvPr/>
        </p:nvSpPr>
        <p:spPr>
          <a:xfrm>
            <a:off x="0" y="738664"/>
            <a:ext cx="4572000" cy="2308324"/>
          </a:xfrm>
          <a:prstGeom prst="rect">
            <a:avLst/>
          </a:prstGeom>
          <a:solidFill>
            <a:srgbClr val="FFFFFF">
              <a:alpha val="69804"/>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John 1:38-39</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And Jesus turned, and beheld them following, and saith unto them, What seek ye? And they said unto him, Rabbi (which is to say, being interpreted, Teacher), where abideth thou? He saith unto them, </a:t>
            </a: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Come, and ye shall see</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They came therefore and saw where he abode; and they abode with him that day</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sp>
        <p:nvSpPr>
          <p:cNvPr id="4" name="TextBox 3"/>
          <p:cNvSpPr txBox="1"/>
          <p:nvPr/>
        </p:nvSpPr>
        <p:spPr>
          <a:xfrm>
            <a:off x="0" y="5127724"/>
            <a:ext cx="4572000" cy="1754326"/>
          </a:xfrm>
          <a:prstGeom prst="rect">
            <a:avLst/>
          </a:prstGeom>
          <a:solidFill>
            <a:srgbClr val="FFFFFF">
              <a:alpha val="69804"/>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Mark 1:16-17</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And passing along by the sea of Galilee, he saw Simon and Andrew the brother of Simon casting a net in the sea; for they were fishers. And Jesus said unto them, </a:t>
            </a: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Come ye after me</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I will make you to become fishers of men</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5" name="TextBox 4"/>
          <p:cNvSpPr txBox="1"/>
          <p:nvPr/>
        </p:nvSpPr>
        <p:spPr>
          <a:xfrm>
            <a:off x="4629150" y="5507147"/>
            <a:ext cx="4572000" cy="1200329"/>
          </a:xfrm>
          <a:prstGeom prst="rect">
            <a:avLst/>
          </a:prstGeom>
          <a:solidFill>
            <a:srgbClr val="FFFFFF">
              <a:alpha val="69804"/>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John 7:37</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Now on the last day, the great (day) of the feast, Jesus stood and cried, saying, If any man thirst, </a:t>
            </a: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let him come unto me and drink</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7" name="TextBox 6"/>
          <p:cNvSpPr txBox="1"/>
          <p:nvPr/>
        </p:nvSpPr>
        <p:spPr>
          <a:xfrm>
            <a:off x="4629148" y="1431160"/>
            <a:ext cx="4514851" cy="1200329"/>
          </a:xfrm>
          <a:prstGeom prst="rect">
            <a:avLst/>
          </a:prstGeom>
          <a:solidFill>
            <a:srgbClr val="FFFFFF">
              <a:alpha val="69804"/>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Luke 19:5</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And when Jesus came to the place, he looked up, and said unto him, Zacchaeus, make haste, and come down; for today I must abide at thy house</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8" name="TextBox 7"/>
          <p:cNvSpPr txBox="1"/>
          <p:nvPr/>
        </p:nvSpPr>
        <p:spPr>
          <a:xfrm>
            <a:off x="4629150" y="3192155"/>
            <a:ext cx="4514850" cy="1754326"/>
          </a:xfrm>
          <a:prstGeom prst="rect">
            <a:avLst/>
          </a:prstGeom>
          <a:solidFill>
            <a:srgbClr val="FFFFFF">
              <a:alpha val="69804"/>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Matthew 22:4</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Again he sent forth other servants, saying, Tell them that are bidden, Behold, I have made ready my dinner; my oxen and my fatlings are killed, and all things are ready: come to the marriage feast</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9" name="Rectangle 8"/>
          <p:cNvSpPr/>
          <p:nvPr/>
        </p:nvSpPr>
        <p:spPr>
          <a:xfrm>
            <a:off x="186864" y="3046988"/>
            <a:ext cx="3775394"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0">
                  <a:solidFill>
                    <a:srgbClr val="7030A0"/>
                  </a:solidFill>
                </a:ln>
                <a:solidFill>
                  <a:sysClr val="windowText" lastClr="000000"/>
                </a:solidFill>
                <a:effectLst>
                  <a:reflection blurRad="12700" stA="50000" endPos="50000" dist="5000" dir="5400000" sy="-100000" rotWithShape="0"/>
                </a:effectLst>
                <a:uLnTx/>
                <a:uFillTx/>
                <a:latin typeface="Monotype Corsiva" panose="03010101010201010101" pitchFamily="66" charset="0"/>
                <a:ea typeface="+mn-ea"/>
                <a:cs typeface="+mn-cs"/>
              </a:rPr>
              <a:t>God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0">
                  <a:solidFill>
                    <a:srgbClr val="7030A0"/>
                  </a:solidFill>
                </a:ln>
                <a:solidFill>
                  <a:sysClr val="windowText" lastClr="000000"/>
                </a:solidFill>
                <a:effectLst>
                  <a:reflection blurRad="12700" stA="50000" endPos="50000" dist="5000" dir="5400000" sy="-100000" rotWithShape="0"/>
                </a:effectLst>
                <a:uLnTx/>
                <a:uFillTx/>
                <a:latin typeface="Monotype Corsiva" panose="03010101010201010101" pitchFamily="66" charset="0"/>
                <a:ea typeface="+mn-ea"/>
                <a:cs typeface="+mn-cs"/>
              </a:rPr>
              <a:t>Calling Yet …</a:t>
            </a:r>
          </a:p>
        </p:txBody>
      </p:sp>
    </p:spTree>
    <p:extLst>
      <p:ext uri="{BB962C8B-B14F-4D97-AF65-F5344CB8AC3E}">
        <p14:creationId xmlns:p14="http://schemas.microsoft.com/office/powerpoint/2010/main" val="372709490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ppt_x</p:attrName>
                                        </p:attrNameLst>
                                      </p:cBhvr>
                                      <p:tavLst>
                                        <p:tav tm="0">
                                          <p:val>
                                            <p:strVal val="#ppt_x"/>
                                          </p:val>
                                        </p:tav>
                                        <p:tav tm="100000">
                                          <p:val>
                                            <p:strVal val="#ppt_x"/>
                                          </p:val>
                                        </p:tav>
                                      </p:tavLst>
                                    </p:anim>
                                    <p:anim calcmode="lin" valueType="num">
                                      <p:cBhvr>
                                        <p:cTn id="9" dur="2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ppt_x</p:attrName>
                                        </p:attrNameLst>
                                      </p:cBhvr>
                                      <p:tavLst>
                                        <p:tav tm="0">
                                          <p:val>
                                            <p:strVal val="#ppt_x"/>
                                          </p:val>
                                        </p:tav>
                                        <p:tav tm="100000">
                                          <p:val>
                                            <p:strVal val="#ppt_x"/>
                                          </p:val>
                                        </p:tav>
                                      </p:tavLst>
                                    </p:anim>
                                    <p:anim calcmode="lin" valueType="num">
                                      <p:cBhvr>
                                        <p:cTn id="16"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anim calcmode="lin" valueType="num">
                                      <p:cBhvr>
                                        <p:cTn id="22" dur="2000" fill="hold"/>
                                        <p:tgtEl>
                                          <p:spTgt spid="5"/>
                                        </p:tgtEl>
                                        <p:attrNameLst>
                                          <p:attrName>ppt_x</p:attrName>
                                        </p:attrNameLst>
                                      </p:cBhvr>
                                      <p:tavLst>
                                        <p:tav tm="0">
                                          <p:val>
                                            <p:strVal val="#ppt_x"/>
                                          </p:val>
                                        </p:tav>
                                        <p:tav tm="100000">
                                          <p:val>
                                            <p:strVal val="#ppt_x"/>
                                          </p:val>
                                        </p:tav>
                                      </p:tavLst>
                                    </p:anim>
                                    <p:anim calcmode="lin" valueType="num">
                                      <p:cBhvr>
                                        <p:cTn id="23" dur="2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2000"/>
                                        <p:tgtEl>
                                          <p:spTgt spid="7"/>
                                        </p:tgtEl>
                                      </p:cBhvr>
                                    </p:animEffect>
                                    <p:anim calcmode="lin" valueType="num">
                                      <p:cBhvr>
                                        <p:cTn id="29" dur="2000" fill="hold"/>
                                        <p:tgtEl>
                                          <p:spTgt spid="7"/>
                                        </p:tgtEl>
                                        <p:attrNameLst>
                                          <p:attrName>ppt_x</p:attrName>
                                        </p:attrNameLst>
                                      </p:cBhvr>
                                      <p:tavLst>
                                        <p:tav tm="0">
                                          <p:val>
                                            <p:strVal val="#ppt_x"/>
                                          </p:val>
                                        </p:tav>
                                        <p:tav tm="100000">
                                          <p:val>
                                            <p:strVal val="#ppt_x"/>
                                          </p:val>
                                        </p:tav>
                                      </p:tavLst>
                                    </p:anim>
                                    <p:anim calcmode="lin" valueType="num">
                                      <p:cBhvr>
                                        <p:cTn id="30" dur="2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2000"/>
                                        <p:tgtEl>
                                          <p:spTgt spid="8"/>
                                        </p:tgtEl>
                                      </p:cBhvr>
                                    </p:animEffect>
                                    <p:anim calcmode="lin" valueType="num">
                                      <p:cBhvr>
                                        <p:cTn id="36" dur="2000" fill="hold"/>
                                        <p:tgtEl>
                                          <p:spTgt spid="8"/>
                                        </p:tgtEl>
                                        <p:attrNameLst>
                                          <p:attrName>ppt_x</p:attrName>
                                        </p:attrNameLst>
                                      </p:cBhvr>
                                      <p:tavLst>
                                        <p:tav tm="0">
                                          <p:val>
                                            <p:strVal val="#ppt_x"/>
                                          </p:val>
                                        </p:tav>
                                        <p:tav tm="100000">
                                          <p:val>
                                            <p:strVal val="#ppt_x"/>
                                          </p:val>
                                        </p:tav>
                                      </p:tavLst>
                                    </p:anim>
                                    <p:anim calcmode="lin" valueType="num">
                                      <p:cBhvr>
                                        <p:cTn id="37" dur="2000" fill="hold"/>
                                        <p:tgtEl>
                                          <p:spTgt spid="8"/>
                                        </p:tgtEl>
                                        <p:attrNameLst>
                                          <p:attrName>ppt_y</p:attrName>
                                        </p:attrNameLst>
                                      </p:cBhvr>
                                      <p:tavLst>
                                        <p:tav tm="0">
                                          <p:val>
                                            <p:strVal val="#ppt_y-.1"/>
                                          </p:val>
                                        </p:tav>
                                        <p:tav tm="100000">
                                          <p:val>
                                            <p:strVal val="#ppt_y"/>
                                          </p:val>
                                        </p:tav>
                                      </p:tavLst>
                                    </p:anim>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p:cTn id="41" dur="5000" fill="hold"/>
                                        <p:tgtEl>
                                          <p:spTgt spid="9"/>
                                        </p:tgtEl>
                                        <p:attrNameLst>
                                          <p:attrName>ppt_w</p:attrName>
                                        </p:attrNameLst>
                                      </p:cBhvr>
                                      <p:tavLst>
                                        <p:tav tm="0">
                                          <p:val>
                                            <p:fltVal val="0"/>
                                          </p:val>
                                        </p:tav>
                                        <p:tav tm="100000">
                                          <p:val>
                                            <p:strVal val="#ppt_w"/>
                                          </p:val>
                                        </p:tav>
                                      </p:tavLst>
                                    </p:anim>
                                    <p:anim calcmode="lin" valueType="num">
                                      <p:cBhvr>
                                        <p:cTn id="42" dur="5000" fill="hold"/>
                                        <p:tgtEl>
                                          <p:spTgt spid="9"/>
                                        </p:tgtEl>
                                        <p:attrNameLst>
                                          <p:attrName>ppt_h</p:attrName>
                                        </p:attrNameLst>
                                      </p:cBhvr>
                                      <p:tavLst>
                                        <p:tav tm="0">
                                          <p:val>
                                            <p:fltVal val="0"/>
                                          </p:val>
                                        </p:tav>
                                        <p:tav tm="100000">
                                          <p:val>
                                            <p:strVal val="#ppt_h"/>
                                          </p:val>
                                        </p:tav>
                                      </p:tavLst>
                                    </p:anim>
                                    <p:animEffect transition="in" filter="fade">
                                      <p:cBhvr>
                                        <p:cTn id="43" dur="5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Rectangle 1"/>
          <p:cNvSpPr/>
          <p:nvPr/>
        </p:nvSpPr>
        <p:spPr>
          <a:xfrm>
            <a:off x="3505200" y="0"/>
            <a:ext cx="5529719" cy="830997"/>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uLnTx/>
                <a:uFillTx/>
                <a:latin typeface="Engravers MT" panose="02090707080505020304" pitchFamily="18" charset="0"/>
                <a:ea typeface="+mn-ea"/>
                <a:cs typeface="+mn-cs"/>
              </a:rPr>
              <a:t>Invitations</a:t>
            </a:r>
          </a:p>
        </p:txBody>
      </p:sp>
      <p:sp>
        <p:nvSpPr>
          <p:cNvPr id="9" name="Rectangle 8"/>
          <p:cNvSpPr/>
          <p:nvPr/>
        </p:nvSpPr>
        <p:spPr>
          <a:xfrm>
            <a:off x="197024" y="2551837"/>
            <a:ext cx="3775394"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0">
                  <a:solidFill>
                    <a:srgbClr val="7030A0"/>
                  </a:solidFill>
                </a:ln>
                <a:solidFill>
                  <a:sysClr val="windowText" lastClr="000000"/>
                </a:solidFill>
                <a:effectLst>
                  <a:reflection blurRad="12700" stA="50000" endPos="50000" dist="5000" dir="5400000" sy="-100000" rotWithShape="0"/>
                </a:effectLst>
                <a:uLnTx/>
                <a:uFillTx/>
                <a:latin typeface="Monotype Corsiva" panose="03010101010201010101" pitchFamily="66" charset="0"/>
                <a:ea typeface="+mn-ea"/>
                <a:cs typeface="+mn-cs"/>
              </a:rPr>
              <a:t>God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0">
                  <a:solidFill>
                    <a:srgbClr val="7030A0"/>
                  </a:solidFill>
                </a:ln>
                <a:solidFill>
                  <a:sysClr val="windowText" lastClr="000000"/>
                </a:solidFill>
                <a:effectLst>
                  <a:reflection blurRad="12700" stA="50000" endPos="50000" dist="5000" dir="5400000" sy="-100000" rotWithShape="0"/>
                </a:effectLst>
                <a:uLnTx/>
                <a:uFillTx/>
                <a:latin typeface="Monotype Corsiva" panose="03010101010201010101" pitchFamily="66" charset="0"/>
                <a:ea typeface="+mn-ea"/>
                <a:cs typeface="+mn-cs"/>
              </a:rPr>
              <a:t>Calling Yet …</a:t>
            </a:r>
          </a:p>
        </p:txBody>
      </p:sp>
      <p:sp>
        <p:nvSpPr>
          <p:cNvPr id="10" name="TextBox 9">
            <a:extLst>
              <a:ext uri="{FF2B5EF4-FFF2-40B4-BE49-F238E27FC236}">
                <a16:creationId xmlns:a16="http://schemas.microsoft.com/office/drawing/2014/main" id="{6143EAAC-E789-D8E4-DC0E-3E48B5A92544}"/>
              </a:ext>
            </a:extLst>
          </p:cNvPr>
          <p:cNvSpPr txBox="1"/>
          <p:nvPr/>
        </p:nvSpPr>
        <p:spPr>
          <a:xfrm>
            <a:off x="162560" y="4573726"/>
            <a:ext cx="4572000" cy="2246769"/>
          </a:xfrm>
          <a:prstGeom prst="rect">
            <a:avLst/>
          </a:prstGeom>
          <a:solidFill>
            <a:srgbClr val="FFFFFF">
              <a:alpha val="69804"/>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Matthew 11:28-30</a:t>
            </a:r>
            <a:r>
              <a:rPr kumimoji="0" lang="en-US" sz="20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000" b="1"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mn-ea"/>
                <a:cs typeface="Times New Roman" panose="02020603050405020304" pitchFamily="18" charset="0"/>
              </a:rPr>
              <a:t>Come unto me</a:t>
            </a: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all ye that labor and are heavy laden, </a:t>
            </a:r>
            <a:r>
              <a:rPr kumimoji="0" lang="en-US" sz="2000" b="1"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mn-ea"/>
                <a:cs typeface="Times New Roman" panose="02020603050405020304" pitchFamily="18" charset="0"/>
              </a:rPr>
              <a:t>and I will give you rest</a:t>
            </a: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Take my yoke upon you, and learn of me; for I am meek and lowly in heart: and </a:t>
            </a:r>
            <a:r>
              <a:rPr kumimoji="0" lang="en-US" sz="2000" b="1"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mn-ea"/>
                <a:cs typeface="Times New Roman" panose="02020603050405020304" pitchFamily="18" charset="0"/>
              </a:rPr>
              <a:t>ye shall find rest unto your souls</a:t>
            </a: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For my yoke is easy, and my burden is light</a:t>
            </a:r>
            <a:r>
              <a:rPr kumimoji="0" lang="en-US" sz="20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11" name="Rectangular Callout 11">
            <a:extLst>
              <a:ext uri="{FF2B5EF4-FFF2-40B4-BE49-F238E27FC236}">
                <a16:creationId xmlns:a16="http://schemas.microsoft.com/office/drawing/2014/main" id="{F0A25537-840F-5EAA-70FD-68E198E7A833}"/>
              </a:ext>
            </a:extLst>
          </p:cNvPr>
          <p:cNvSpPr/>
          <p:nvPr/>
        </p:nvSpPr>
        <p:spPr>
          <a:xfrm>
            <a:off x="6400800" y="1066799"/>
            <a:ext cx="2362200" cy="3239363"/>
          </a:xfrm>
          <a:prstGeom prst="wedgeRectCallout">
            <a:avLst>
              <a:gd name="adj1" fmla="val -118442"/>
              <a:gd name="adj2" fmla="val 102206"/>
            </a:avLst>
          </a:prstGeom>
          <a:solidFill>
            <a:srgbClr val="FFFFFF">
              <a:alpha val="69804"/>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1" u="none" strike="noStrike" kern="1200" cap="none" spc="0" normalizeH="0" baseline="0" noProof="0" dirty="0">
                <a:ln>
                  <a:noFill/>
                </a:ln>
                <a:solidFill>
                  <a:prstClr val="black"/>
                </a:solidFill>
                <a:uLnTx/>
                <a:uFillTx/>
                <a:latin typeface="Times New Roman" panose="02020603050405020304" pitchFamily="18" charset="0"/>
                <a:ea typeface="+mn-ea"/>
                <a:cs typeface="Times New Roman" panose="02020603050405020304" pitchFamily="18" charset="0"/>
              </a:rPr>
              <a:t>“</a:t>
            </a:r>
            <a:r>
              <a:rPr kumimoji="0" lang="en-US" sz="2800" b="1" i="1" u="none" strike="noStrike" kern="1200" cap="none" spc="0" normalizeH="0" baseline="0" noProof="0" dirty="0">
                <a:ln>
                  <a:noFill/>
                </a:ln>
                <a:solidFill>
                  <a:prstClr val="black"/>
                </a:solidFill>
                <a:uLnTx/>
                <a:uFillTx/>
                <a:latin typeface="Times New Roman" panose="02020603050405020304" pitchFamily="18" charset="0"/>
                <a:ea typeface="+mn-ea"/>
                <a:cs typeface="Times New Roman" panose="02020603050405020304" pitchFamily="18" charset="0"/>
              </a:rPr>
              <a:t>I will Give</a:t>
            </a:r>
            <a:r>
              <a:rPr kumimoji="0" lang="en-US" sz="2800" i="1" u="none" strike="noStrike" kern="1200" cap="none" spc="0" normalizeH="0" baseline="0" noProof="0" dirty="0">
                <a:ln>
                  <a:noFill/>
                </a:ln>
                <a:solidFill>
                  <a:prstClr val="black"/>
                </a:solidFill>
                <a:uLnTx/>
                <a:uFillTx/>
                <a:latin typeface="Times New Roman" panose="02020603050405020304" pitchFamily="18" charset="0"/>
                <a:ea typeface="+mn-ea"/>
                <a:cs typeface="Times New Roman" panose="02020603050405020304" pitchFamily="18"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uLnTx/>
                <a:uFillTx/>
                <a:latin typeface="Times New Roman" panose="02020603050405020304" pitchFamily="18" charset="0"/>
                <a:ea typeface="+mn-ea"/>
                <a:cs typeface="Times New Roman" panose="02020603050405020304" pitchFamily="18" charset="0"/>
              </a:rPr>
              <a:t>Luke 7:40-48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uLnTx/>
                <a:uFillTx/>
                <a:latin typeface="Times New Roman" panose="02020603050405020304" pitchFamily="18" charset="0"/>
                <a:ea typeface="+mn-ea"/>
                <a:cs typeface="Times New Roman" panose="02020603050405020304" pitchFamily="18" charset="0"/>
              </a:rPr>
              <a:t>Luke 14:15-24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uLnTx/>
                <a:uFillTx/>
                <a:latin typeface="Times New Roman" panose="02020603050405020304" pitchFamily="18" charset="0"/>
                <a:ea typeface="+mn-ea"/>
                <a:cs typeface="Times New Roman" panose="02020603050405020304" pitchFamily="18" charset="0"/>
              </a:rPr>
              <a:t>Luke 15:11-24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uLnTx/>
                <a:uFillTx/>
                <a:latin typeface="Times New Roman" panose="02020603050405020304" pitchFamily="18" charset="0"/>
                <a:ea typeface="+mn-ea"/>
                <a:cs typeface="Times New Roman" panose="02020603050405020304" pitchFamily="18" charset="0"/>
              </a:rPr>
              <a:t>Ephesians 2:8-10</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prstClr val="black"/>
                </a:solidFill>
                <a:latin typeface="Times New Roman" panose="02020603050405020304" pitchFamily="18" charset="0"/>
                <a:cs typeface="Times New Roman" panose="02020603050405020304" pitchFamily="18" charset="0"/>
              </a:rPr>
              <a:t>Revelation 3:20</a:t>
            </a:r>
            <a:endParaRPr kumimoji="0" lang="en-US" sz="2000" b="1"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1973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0" fill="hold"/>
                                        <p:tgtEl>
                                          <p:spTgt spid="9"/>
                                        </p:tgtEl>
                                        <p:attrNameLst>
                                          <p:attrName>ppt_w</p:attrName>
                                        </p:attrNameLst>
                                      </p:cBhvr>
                                      <p:tavLst>
                                        <p:tav tm="0">
                                          <p:val>
                                            <p:fltVal val="0"/>
                                          </p:val>
                                        </p:tav>
                                        <p:tav tm="100000">
                                          <p:val>
                                            <p:strVal val="#ppt_w"/>
                                          </p:val>
                                        </p:tav>
                                      </p:tavLst>
                                    </p:anim>
                                    <p:anim calcmode="lin" valueType="num">
                                      <p:cBhvr>
                                        <p:cTn id="8" dur="5000" fill="hold"/>
                                        <p:tgtEl>
                                          <p:spTgt spid="9"/>
                                        </p:tgtEl>
                                        <p:attrNameLst>
                                          <p:attrName>ppt_h</p:attrName>
                                        </p:attrNameLst>
                                      </p:cBhvr>
                                      <p:tavLst>
                                        <p:tav tm="0">
                                          <p:val>
                                            <p:fltVal val="0"/>
                                          </p:val>
                                        </p:tav>
                                        <p:tav tm="100000">
                                          <p:val>
                                            <p:strVal val="#ppt_h"/>
                                          </p:val>
                                        </p:tav>
                                      </p:tavLst>
                                    </p:anim>
                                    <p:animEffect transition="in" filter="fade">
                                      <p:cBhvr>
                                        <p:cTn id="9" dur="5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000"/>
                                        <p:tgtEl>
                                          <p:spTgt spid="10"/>
                                        </p:tgtEl>
                                      </p:cBhvr>
                                    </p:animEffect>
                                    <p:anim calcmode="lin" valueType="num">
                                      <p:cBhvr>
                                        <p:cTn id="15" dur="2000" fill="hold"/>
                                        <p:tgtEl>
                                          <p:spTgt spid="10"/>
                                        </p:tgtEl>
                                        <p:attrNameLst>
                                          <p:attrName>ppt_x</p:attrName>
                                        </p:attrNameLst>
                                      </p:cBhvr>
                                      <p:tavLst>
                                        <p:tav tm="0">
                                          <p:val>
                                            <p:strVal val="#ppt_x"/>
                                          </p:val>
                                        </p:tav>
                                        <p:tav tm="100000">
                                          <p:val>
                                            <p:strVal val="#ppt_x"/>
                                          </p:val>
                                        </p:tav>
                                      </p:tavLst>
                                    </p:anim>
                                    <p:anim calcmode="lin" valueType="num">
                                      <p:cBhvr>
                                        <p:cTn id="16" dur="2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
                                            <p:bg/>
                                          </p:spTgt>
                                        </p:tgtEl>
                                        <p:attrNameLst>
                                          <p:attrName>style.visibility</p:attrName>
                                        </p:attrNameLst>
                                      </p:cBhvr>
                                      <p:to>
                                        <p:strVal val="visible"/>
                                      </p:to>
                                    </p:set>
                                    <p:animEffect transition="in" filter="wipe(left)">
                                      <p:cBhvr>
                                        <p:cTn id="21" dur="2000"/>
                                        <p:tgtEl>
                                          <p:spTgt spid="11">
                                            <p:bg/>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1">
                                            <p:txEl>
                                              <p:pRg st="0" end="0"/>
                                            </p:txEl>
                                          </p:spTgt>
                                        </p:tgtEl>
                                        <p:attrNameLst>
                                          <p:attrName>style.visibility</p:attrName>
                                        </p:attrNameLst>
                                      </p:cBhvr>
                                      <p:to>
                                        <p:strVal val="visible"/>
                                      </p:to>
                                    </p:set>
                                    <p:animEffect transition="in" filter="wipe(left)">
                                      <p:cBhvr>
                                        <p:cTn id="24" dur="2000"/>
                                        <p:tgtEl>
                                          <p:spTgt spid="11">
                                            <p:txEl>
                                              <p:pRg st="0" end="0"/>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animEffect transition="in" filter="wipe(left)">
                                      <p:cBhvr>
                                        <p:cTn id="27" dur="2000"/>
                                        <p:tgtEl>
                                          <p:spTgt spid="11">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xEl>
                                              <p:pRg st="3" end="3"/>
                                            </p:txEl>
                                          </p:spTgt>
                                        </p:tgtEl>
                                        <p:attrNameLst>
                                          <p:attrName>style.visibility</p:attrName>
                                        </p:attrNameLst>
                                      </p:cBhvr>
                                      <p:to>
                                        <p:strVal val="visible"/>
                                      </p:to>
                                    </p:set>
                                    <p:animEffect transition="in" filter="wipe(left)">
                                      <p:cBhvr>
                                        <p:cTn id="32" dur="2000"/>
                                        <p:tgtEl>
                                          <p:spTgt spid="11">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animEffect transition="in" filter="wipe(left)">
                                      <p:cBhvr>
                                        <p:cTn id="37" dur="2000"/>
                                        <p:tgtEl>
                                          <p:spTgt spid="1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wipe(left)">
                                      <p:cBhvr>
                                        <p:cTn id="42" dur="2000"/>
                                        <p:tgtEl>
                                          <p:spTgt spid="11">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Effect transition="in" filter="wipe(left)">
                                      <p:cBhvr>
                                        <p:cTn id="47" dur="20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uiExpand="1" build="p" bldLvl="5"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350</Words>
  <Application>Microsoft Office PowerPoint</Application>
  <PresentationFormat>On-screen Show (4:3)</PresentationFormat>
  <Paragraphs>22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Engravers MT</vt:lpstr>
      <vt:lpstr>Monotype Corsiva</vt:lpstr>
      <vt:lpstr>Times New Roman</vt:lpstr>
      <vt:lpstr>1_Office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Calling Yet (3)</dc:title>
  <dc:creator>Micky Galloway</dc:creator>
  <cp:lastModifiedBy>Richard Lidh</cp:lastModifiedBy>
  <cp:revision>10</cp:revision>
  <cp:lastPrinted>2022-07-31T00:56:12Z</cp:lastPrinted>
  <dcterms:created xsi:type="dcterms:W3CDTF">2022-07-30T23:23:44Z</dcterms:created>
  <dcterms:modified xsi:type="dcterms:W3CDTF">2022-07-31T05:44:29Z</dcterms:modified>
</cp:coreProperties>
</file>